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15" Type="http://schemas.openxmlformats.org/officeDocument/2006/relationships/viewProps" Target="viewProps.xml"/><Relationship Id="rId14" Type="http://schemas.openxmlformats.org/officeDocument/2006/relationships/tableStyles" Target="tableStyles.xml"/><Relationship Id="rId13" Type="http://schemas.openxmlformats.org/officeDocument/2006/relationships/presProps" Target="presProps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1" y="0"/>
            <a:ext cx="12191137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184245" y="1244766"/>
            <a:ext cx="7886141" cy="1759815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1815994" y="3496157"/>
            <a:ext cx="8656319" cy="1010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>
                <a:tab pos="8642984" algn="l"/>
              </a:tabLst>
            </a:pPr>
            <a:r>
              <a:rPr sz="2300" b="1" u="sng" kern="0" spc="-1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项目名称：</a:t>
            </a:r>
            <a:r>
              <a:rPr sz="2300" b="1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</a:rPr>
              <a:t>	</a:t>
            </a:r>
            <a:endParaRPr sz="23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7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7000"/>
              </a:lnSpc>
              <a:spcBef>
                <a:spcPts val="4"/>
              </a:spcBef>
              <a:tabLst/>
            </a:pP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赛       道：</a:t>
            </a:r>
            <a:r>
              <a:rPr sz="2400" b="1" kern="0" spc="2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现代服务与社会治理       组  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别：</a:t>
            </a:r>
            <a:r>
              <a:rPr sz="2400" b="1" kern="0" spc="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本科组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1798134" y="4828244"/>
            <a:ext cx="3895090" cy="343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4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</a:t>
            </a:r>
            <a:r>
              <a:rPr sz="2400" b="1" kern="0" spc="7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报</a:t>
            </a:r>
            <a:r>
              <a:rPr sz="2400" b="1" kern="0" spc="6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人：</a:t>
            </a:r>
            <a:r>
              <a:rPr sz="2400" b="1" kern="0" spc="2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创业者    挑战者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760575" y="4556505"/>
            <a:ext cx="8698433" cy="460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743021" y="5223052"/>
            <a:ext cx="4845888" cy="45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23391" y="692977"/>
            <a:ext cx="8557220" cy="3062849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715409" y="4009811"/>
            <a:ext cx="9149190" cy="663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212726" y="943135"/>
            <a:ext cx="11760834" cy="5648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167"/>
              </a:lnSpc>
              <a:tabLst>
                <a:tab pos="228600" algn="l"/>
              </a:tabLst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400" b="1" kern="0" spc="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项目展示须围绕模板提纲规定的8个部分呈现</a:t>
            </a:r>
            <a:r>
              <a:rPr sz="2400" b="1" kern="0" spc="-3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2400" b="1" kern="0" spc="-4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内容完</a:t>
            </a:r>
            <a:r>
              <a:rPr sz="2400" b="1" kern="0" spc="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整、逻辑清晰</a:t>
            </a:r>
            <a:r>
              <a:rPr sz="2400" b="1" kern="0" spc="-3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，确无相关内容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marL="333375" indent="3175" algn="l" rtl="0" eaLnBrk="0">
              <a:lnSpc>
                <a:spcPct val="118000"/>
              </a:lnSpc>
              <a:spcBef>
                <a:spcPts val="753"/>
              </a:spcBef>
              <a:tabLst/>
            </a:pP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可对应删减；提纲顺序、背景颜色及图案仅作为参考</a:t>
            </a:r>
            <a:r>
              <a:rPr sz="2400" b="1" kern="0" spc="-3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，可根据项目实际调整；</a:t>
            </a:r>
            <a:r>
              <a:rPr sz="2400" b="1" kern="0" spc="-4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国赛初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审与终审均使用本模板</a:t>
            </a:r>
            <a:r>
              <a:rPr sz="2400" b="1" kern="0" spc="-3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，全文（不含封面封底）控制在20页以内</a:t>
            </a:r>
            <a:r>
              <a:rPr sz="2400" b="1" kern="0" spc="-3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2400" b="1" kern="0" spc="-5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国赛初审上传PDF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格式文件（文件控制在30MB以内</a:t>
            </a:r>
            <a:r>
              <a:rPr sz="24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2400" b="1" kern="0" spc="-3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2400" b="1" kern="0" spc="-5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国赛终审使用的PPT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格式文件控制在150MB以</a:t>
            </a:r>
            <a:r>
              <a:rPr sz="2400" b="1" kern="0" spc="-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内；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6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722"/>
              </a:spcBef>
              <a:tabLst>
                <a:tab pos="228600" algn="l"/>
              </a:tabLst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4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请遵循简洁、实用、清晰原则</a:t>
            </a:r>
            <a:r>
              <a:rPr sz="2400" b="1" kern="0" spc="-3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2400" b="1" kern="0" spc="-60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以作品内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容为核心</a:t>
            </a:r>
            <a:r>
              <a:rPr sz="2400" b="1" kern="0" spc="-3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，标题贴合项目实际、规范准确，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marL="332740" indent="635" algn="l" rtl="0" eaLnBrk="0">
              <a:lnSpc>
                <a:spcPct val="131000"/>
              </a:lnSpc>
              <a:spcBef>
                <a:spcPts val="27"/>
              </a:spcBef>
              <a:tabLst/>
            </a:pP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不使用谐音等不规范表述；</a:t>
            </a:r>
            <a:r>
              <a:rPr sz="2400" b="1" kern="0" spc="-4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内容设计不追求过度视觉化、艺术化效果</a:t>
            </a:r>
            <a:r>
              <a:rPr sz="2400" b="1" kern="0" spc="-3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，不随意使用复</a:t>
            </a:r>
            <a:r>
              <a:rPr sz="2400" b="1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杂动效、</a:t>
            </a:r>
            <a:r>
              <a:rPr sz="2400" b="1" kern="0" spc="-5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3D渲染、特效字体等美化形式；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168"/>
              </a:lnSpc>
              <a:spcBef>
                <a:spcPts val="723"/>
              </a:spcBef>
              <a:tabLst>
                <a:tab pos="228600" algn="l"/>
              </a:tabLst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400" b="1" kern="0" spc="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页面比例统一为16:9</a:t>
            </a:r>
            <a:r>
              <a:rPr sz="2400" b="1" kern="0" spc="-4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，文件应符合Pow</a:t>
            </a:r>
            <a:r>
              <a:rPr sz="2400" b="1" kern="0" spc="-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erPoint 软件播放要求；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728"/>
              </a:spcBef>
              <a:tabLst>
                <a:tab pos="228600" algn="l"/>
              </a:tabLst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2400" b="1" kern="0" spc="1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此页仅作为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PPT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版式说明</a:t>
            </a:r>
            <a:r>
              <a:rPr sz="2400" b="1" kern="0" spc="-3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，不作为正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文内容</a:t>
            </a:r>
            <a:r>
              <a:rPr sz="2400" b="1" kern="0" spc="-3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，正式提交时请删除此页</a:t>
            </a:r>
            <a:r>
              <a:rPr sz="2400" b="1" kern="0" spc="-3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，各页说明也请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marL="334009" algn="l" rtl="0" eaLnBrk="0">
              <a:lnSpc>
                <a:spcPts val="3427"/>
              </a:lnSpc>
              <a:tabLst/>
            </a:pP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在提交时删除。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5426" y="5804898"/>
            <a:ext cx="216408" cy="338327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5426" y="5119099"/>
            <a:ext cx="216408" cy="338327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25426" y="3518899"/>
            <a:ext cx="216408" cy="338327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25426" y="1004298"/>
            <a:ext cx="216408" cy="338327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1904"/>
            <a:ext cx="2433987" cy="504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355200" y="1035489"/>
            <a:ext cx="11254740" cy="802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9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31825" algn="l" rtl="0" eaLnBrk="0">
              <a:lnSpc>
                <a:spcPct val="88000"/>
              </a:lnSpc>
              <a:tabLst/>
            </a:pPr>
            <a:r>
              <a:rPr sz="2400" b="1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说明：该部分须立足国内外行业现存痛点与社会实际需求，</a:t>
            </a:r>
            <a:r>
              <a:rPr sz="2400" b="1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结合当前发展趋势，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spcBef>
                <a:spcPts val="1"/>
              </a:spcBef>
              <a:tabLst/>
            </a:pPr>
            <a:r>
              <a:rPr sz="2400" b="1" kern="0" spc="-1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明确项目开展的现实意义。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851" y="266433"/>
            <a:ext cx="3294548" cy="490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338131" y="1037318"/>
            <a:ext cx="11325859" cy="789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3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说明：该部分须概述项目的基本情况、发展历程、应用场景等，清晰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呈现项目的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0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300" b="1" kern="0" spc="-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整体框架。</a:t>
            </a:r>
            <a:endParaRPr sz="23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317" y="267465"/>
            <a:ext cx="3320081" cy="489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341788" y="1036098"/>
            <a:ext cx="11322050" cy="802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1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说明：该部分须重点阐述项目的核心技术原理，与竞品对比的独特优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势或创新亮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spcBef>
                <a:spcPts val="5"/>
              </a:spcBef>
              <a:tabLst/>
            </a:pPr>
            <a:r>
              <a:rPr sz="2400" b="1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点，如有相关论文、专利等可</a:t>
            </a:r>
            <a:r>
              <a:rPr sz="2400" b="1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列举说明技术的可行性、成熟度。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317" y="268049"/>
            <a:ext cx="3320081" cy="4884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338131" y="1036403"/>
            <a:ext cx="11325859" cy="800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说明：该部分须阐述项目应用情况、小试或中试情况、行业认可，或已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落地进展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3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400" b="1" kern="0" spc="-2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及应用效果等。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317" y="268049"/>
            <a:ext cx="3332696" cy="4861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340264" y="1036403"/>
            <a:ext cx="11323319" cy="1272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说明：该部分须阐述项目赋能产业发展、优化服务供给、拓展就业空间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、提升民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marL="12700" indent="1270" algn="l" rtl="0" eaLnBrk="0">
              <a:lnSpc>
                <a:spcPct val="122000"/>
              </a:lnSpc>
              <a:spcBef>
                <a:spcPts val="281"/>
              </a:spcBef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生保障水平、促进交流合作、助力地方经济社会高质量发展等方面的实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际成效与长效</a:t>
            </a:r>
            <a:r>
              <a:rPr sz="2400" b="1" kern="0" spc="-1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价值。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0666" y="248568"/>
            <a:ext cx="3345346" cy="5056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343312" y="1035489"/>
            <a:ext cx="11296015" cy="1273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9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43890" algn="l" rtl="0" eaLnBrk="0">
              <a:lnSpc>
                <a:spcPct val="88000"/>
              </a:lnSpc>
              <a:tabLst/>
            </a:pPr>
            <a:r>
              <a:rPr sz="2400" b="1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说明：该部分须阐述项目商业模式、营销策略、财务管理、发</a:t>
            </a:r>
            <a:r>
              <a:rPr sz="2400" b="1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展战略等科学性、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marL="13970" indent="-1270" algn="l" rtl="0" eaLnBrk="0">
              <a:lnSpc>
                <a:spcPct val="122000"/>
              </a:lnSpc>
              <a:spcBef>
                <a:spcPts val="275"/>
              </a:spcBef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适配性与可操作性，以及项目市场定位、发展前景、盈利模式等合理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性；如已成立公</a:t>
            </a:r>
            <a:r>
              <a:rPr sz="2400" b="1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司，请说明盈利、财务及融资等情况。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330" y="267362"/>
            <a:ext cx="3332683" cy="486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340264" y="1036708"/>
            <a:ext cx="11323319" cy="800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2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说明：该部分须展示团队组成、专业背景、核心能力及分工协作等内容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，说明与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3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400" b="1" kern="0" spc="-8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项目的强相关性；以及顾问</a:t>
            </a:r>
            <a:r>
              <a:rPr sz="2400" b="1" kern="0" spc="-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指导等情况。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817" y="271567"/>
            <a:ext cx="3297196" cy="4826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" y="0"/>
            <a:ext cx="12191695" cy="6858000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340264" y="1036403"/>
            <a:ext cx="11323319" cy="1272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2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7000"/>
              </a:lnSpc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说明：该部分须围绕市场目标、营收目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标、</a:t>
            </a:r>
            <a:r>
              <a:rPr sz="2400" b="1" kern="0" spc="-5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团队规模、产品迭代节点等分别阐述</a:t>
            </a:r>
            <a:endParaRPr sz="2400" dirty="0">
              <a:latin typeface="Microsoft YaHei"/>
              <a:ea typeface="Microsoft YaHei"/>
              <a:cs typeface="Microsoft YaHei"/>
            </a:endParaRPr>
          </a:p>
          <a:p>
            <a:pPr marL="43180" indent="-30480" algn="l" rtl="0" eaLnBrk="0">
              <a:lnSpc>
                <a:spcPct val="122000"/>
              </a:lnSpc>
              <a:spcBef>
                <a:spcPts val="282"/>
              </a:spcBef>
              <a:tabLst/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项目未来一年和三年的发展规划；详实阐述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融资需求；</a:t>
            </a:r>
            <a:r>
              <a:rPr sz="2400" b="1" kern="0" spc="-59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围绕技术、市场、政策等对项</a:t>
            </a:r>
            <a:r>
              <a:rPr sz="2400" b="1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目进行风险分析，并提出应对预</a:t>
            </a:r>
            <a:r>
              <a:rPr sz="2400" b="1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案。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0717" y="266433"/>
            <a:ext cx="3345296" cy="487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Acrobat PDFMaker 19 PowerPoint 版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乐夫 于</dc:creator>
  <dcterms:created xsi:type="dcterms:W3CDTF">2026-04-21T16:49:43Z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wqlLaW5nc29mdCBQREYgdG8gV1BTIDEyMA</vt:lpwstr>
  </property>
  <property fmtid="{D5CDD505-2E9C-101B-9397-08002B2CF9AE}" pid="3" name="Created">
    <vt:filetime>2026-05-01T03:52:40</vt:filetime>
  </property>
</Properties>
</file>